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9A4F56-46E1-4ECF-89FB-9E6E961AF70F}" v="219" dt="2018-11-13T02:55:38.8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0" autoAdjust="0"/>
    <p:restoredTop sz="94660"/>
  </p:normalViewPr>
  <p:slideViewPr>
    <p:cSldViewPr snapToGrid="0">
      <p:cViewPr varScale="1">
        <p:scale>
          <a:sx n="72" d="100"/>
          <a:sy n="72"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B9AED-B9AA-464F-97F4-C2923CC09E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08AB7C-86F4-48E6-9447-6A37071D01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A96156-052C-46AF-A5AD-7D2CDB56C17F}"/>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5" name="Footer Placeholder 4">
            <a:extLst>
              <a:ext uri="{FF2B5EF4-FFF2-40B4-BE49-F238E27FC236}">
                <a16:creationId xmlns:a16="http://schemas.microsoft.com/office/drawing/2014/main" id="{C41B915D-1538-4E6D-883A-4C9CB441F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3D83CF-E2D0-45C9-8003-A8A34A8E4B50}"/>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475526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B06A-6F7F-4780-A629-B19996A794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77EF46-F64F-4B12-8B42-EFEA768B74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00DC4E-0D37-44BF-8F18-A3A61A8BBDB4}"/>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5" name="Footer Placeholder 4">
            <a:extLst>
              <a:ext uri="{FF2B5EF4-FFF2-40B4-BE49-F238E27FC236}">
                <a16:creationId xmlns:a16="http://schemas.microsoft.com/office/drawing/2014/main" id="{CA98D224-6863-409F-BAC2-833A9B3FE1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1AAD58-C592-4025-B9EB-0ED95DA803B4}"/>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2785647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2D3B4A-FF4F-464D-B535-FEE75CB490E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1526B4-2D9C-467E-826A-75C5FCEACE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850788-750A-4D09-AC4A-0A1372B2C4F2}"/>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5" name="Footer Placeholder 4">
            <a:extLst>
              <a:ext uri="{FF2B5EF4-FFF2-40B4-BE49-F238E27FC236}">
                <a16:creationId xmlns:a16="http://schemas.microsoft.com/office/drawing/2014/main" id="{F7686682-D3CA-47D1-96C8-8738DC40F6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E3F305-1344-4151-8985-2EA8DE63E836}"/>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1087776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439A-B8C5-42A7-825E-7E9275E83B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28827B-64C7-41EE-883F-242918D896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783085-18C6-431C-9A9B-CEE047D105AF}"/>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5" name="Footer Placeholder 4">
            <a:extLst>
              <a:ext uri="{FF2B5EF4-FFF2-40B4-BE49-F238E27FC236}">
                <a16:creationId xmlns:a16="http://schemas.microsoft.com/office/drawing/2014/main" id="{1530B241-F971-4BA9-8319-AFB0C6B701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B81D3-C32A-4904-820A-08015A83073C}"/>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2241283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7EF45-F395-41D4-B627-3457B823478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E759D75-9980-4407-ADC1-BBE07013BE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CBB8987-FAA7-4537-8DEC-D4336B088A3C}"/>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5" name="Footer Placeholder 4">
            <a:extLst>
              <a:ext uri="{FF2B5EF4-FFF2-40B4-BE49-F238E27FC236}">
                <a16:creationId xmlns:a16="http://schemas.microsoft.com/office/drawing/2014/main" id="{B6B4AD84-6C9D-47D0-A2CA-75FAC924D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99699F-5819-4880-B7C3-8940430A3A8A}"/>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3241216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014A19-DEC5-4A1E-9C7B-477327BE8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E6274-833D-47CD-BD73-C14A0B2DB4C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44EEFE-401C-4573-B5C2-78BEFA72895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9DF13F-1F09-4B0E-9E72-6372501F7483}"/>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6" name="Footer Placeholder 5">
            <a:extLst>
              <a:ext uri="{FF2B5EF4-FFF2-40B4-BE49-F238E27FC236}">
                <a16:creationId xmlns:a16="http://schemas.microsoft.com/office/drawing/2014/main" id="{59116AE7-B213-403B-934F-9098A39B7B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4DE2A7-56A9-4457-9321-894054E777BB}"/>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4221264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22C87-4727-4FD6-9F82-AA0CEB8A98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F7E613-1C3F-459D-B172-E839E096CC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CC6023-96E3-4EE5-974B-AFBE5B673C0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1E53C9-5A02-4229-AE61-7561C2B4D8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BA6BA9-81DE-417C-80C5-63A0B761F2C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F15BCEF-08EB-45D3-AD55-EB79B9761578}"/>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8" name="Footer Placeholder 7">
            <a:extLst>
              <a:ext uri="{FF2B5EF4-FFF2-40B4-BE49-F238E27FC236}">
                <a16:creationId xmlns:a16="http://schemas.microsoft.com/office/drawing/2014/main" id="{A3A0FEEC-22E8-450E-ACC7-E0D7DC0991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119047-64C6-47BB-A851-AC51857943B4}"/>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426652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06EBF-2297-46BB-B9FB-BC7A4D158A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399B98-D64B-4C40-98E3-9746FB5F3DB1}"/>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4" name="Footer Placeholder 3">
            <a:extLst>
              <a:ext uri="{FF2B5EF4-FFF2-40B4-BE49-F238E27FC236}">
                <a16:creationId xmlns:a16="http://schemas.microsoft.com/office/drawing/2014/main" id="{0860F0D1-AFE9-4B88-B1E1-E6EDCA2FF7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69A2C6-5FD2-4C50-AF2E-79F166EF839F}"/>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71613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3B810F-5A39-4C2B-92E0-751F70273FB6}"/>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3" name="Footer Placeholder 2">
            <a:extLst>
              <a:ext uri="{FF2B5EF4-FFF2-40B4-BE49-F238E27FC236}">
                <a16:creationId xmlns:a16="http://schemas.microsoft.com/office/drawing/2014/main" id="{D6A43965-5FC8-4E2F-B145-F6DFDBB4A5C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8EED769-BE7D-4E0B-B9C1-9108DDF5D243}"/>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361954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90C08-EA61-45C6-AFC2-AD080776CF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EFD2AE2-B114-4B14-8AB1-A50BA8E4B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5CA9F8-27AF-45C8-B9D4-B1A2104248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D64F167-2BBC-47D9-A9D2-9DF6FD9E36B2}"/>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6" name="Footer Placeholder 5">
            <a:extLst>
              <a:ext uri="{FF2B5EF4-FFF2-40B4-BE49-F238E27FC236}">
                <a16:creationId xmlns:a16="http://schemas.microsoft.com/office/drawing/2014/main" id="{7CB79624-C3D7-44FE-A250-9446877242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72F6A2-F08F-4A6F-BE84-D122C816D347}"/>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390400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C89BC-DA0E-4E17-8003-F82B8F0873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B0D5344-F963-4A44-90F1-B9D0CD8D5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4F0B49E-0ED6-4568-AB3F-03B1861F5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822E46-19E7-4503-8F48-C6F72ECF8EF2}"/>
              </a:ext>
            </a:extLst>
          </p:cNvPr>
          <p:cNvSpPr>
            <a:spLocks noGrp="1"/>
          </p:cNvSpPr>
          <p:nvPr>
            <p:ph type="dt" sz="half" idx="10"/>
          </p:nvPr>
        </p:nvSpPr>
        <p:spPr/>
        <p:txBody>
          <a:bodyPr/>
          <a:lstStyle/>
          <a:p>
            <a:fld id="{B2BF3EAC-E292-43B0-8F7D-BBB454BB61B9}" type="datetimeFigureOut">
              <a:rPr lang="en-US" smtClean="0"/>
              <a:t>4/15/2019</a:t>
            </a:fld>
            <a:endParaRPr lang="en-US"/>
          </a:p>
        </p:txBody>
      </p:sp>
      <p:sp>
        <p:nvSpPr>
          <p:cNvPr id="6" name="Footer Placeholder 5">
            <a:extLst>
              <a:ext uri="{FF2B5EF4-FFF2-40B4-BE49-F238E27FC236}">
                <a16:creationId xmlns:a16="http://schemas.microsoft.com/office/drawing/2014/main" id="{BCA68AD4-D906-4AC3-B8AA-4805D15DAD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547338-FEC8-4C6C-AF49-38088F93EC02}"/>
              </a:ext>
            </a:extLst>
          </p:cNvPr>
          <p:cNvSpPr>
            <a:spLocks noGrp="1"/>
          </p:cNvSpPr>
          <p:nvPr>
            <p:ph type="sldNum" sz="quarter" idx="12"/>
          </p:nvPr>
        </p:nvSpPr>
        <p:spPr/>
        <p:txBody>
          <a:bodyPr/>
          <a:lstStyle/>
          <a:p>
            <a:fld id="{96CFE371-11B3-4FA0-9191-A9833B38B098}" type="slidenum">
              <a:rPr lang="en-US" smtClean="0"/>
              <a:t>‹#›</a:t>
            </a:fld>
            <a:endParaRPr lang="en-US"/>
          </a:p>
        </p:txBody>
      </p:sp>
    </p:spTree>
    <p:extLst>
      <p:ext uri="{BB962C8B-B14F-4D97-AF65-F5344CB8AC3E}">
        <p14:creationId xmlns:p14="http://schemas.microsoft.com/office/powerpoint/2010/main" val="3369024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F09FFC-E302-4EE5-AA32-001266A108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075C76C-12B2-44CF-94DA-2B52F02159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5C7C1C-856B-4382-A361-63A854619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F3EAC-E292-43B0-8F7D-BBB454BB61B9}" type="datetimeFigureOut">
              <a:rPr lang="en-US" smtClean="0"/>
              <a:t>4/15/2019</a:t>
            </a:fld>
            <a:endParaRPr lang="en-US"/>
          </a:p>
        </p:txBody>
      </p:sp>
      <p:sp>
        <p:nvSpPr>
          <p:cNvPr id="5" name="Footer Placeholder 4">
            <a:extLst>
              <a:ext uri="{FF2B5EF4-FFF2-40B4-BE49-F238E27FC236}">
                <a16:creationId xmlns:a16="http://schemas.microsoft.com/office/drawing/2014/main" id="{F749E921-D2C6-49BB-B6E9-CBAE542E16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18127D-04B5-4EFF-AA52-E082708DC3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FE371-11B3-4FA0-9191-A9833B38B098}" type="slidenum">
              <a:rPr lang="en-US" smtClean="0"/>
              <a:t>‹#›</a:t>
            </a:fld>
            <a:endParaRPr lang="en-US"/>
          </a:p>
        </p:txBody>
      </p:sp>
    </p:spTree>
    <p:extLst>
      <p:ext uri="{BB962C8B-B14F-4D97-AF65-F5344CB8AC3E}">
        <p14:creationId xmlns:p14="http://schemas.microsoft.com/office/powerpoint/2010/main" val="2197178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4BE8-51D3-48F3-A134-FFD8C694687A}"/>
              </a:ext>
            </a:extLst>
          </p:cNvPr>
          <p:cNvSpPr>
            <a:spLocks noGrp="1"/>
          </p:cNvSpPr>
          <p:nvPr>
            <p:ph type="ctrTitle"/>
          </p:nvPr>
        </p:nvSpPr>
        <p:spPr/>
        <p:txBody>
          <a:bodyPr/>
          <a:lstStyle/>
          <a:p>
            <a:r>
              <a:rPr lang="en-US" b="1" dirty="0"/>
              <a:t>Lab 12: Climate</a:t>
            </a:r>
          </a:p>
        </p:txBody>
      </p:sp>
      <p:sp>
        <p:nvSpPr>
          <p:cNvPr id="3" name="Subtitle 2">
            <a:extLst>
              <a:ext uri="{FF2B5EF4-FFF2-40B4-BE49-F238E27FC236}">
                <a16:creationId xmlns:a16="http://schemas.microsoft.com/office/drawing/2014/main" id="{ACCE4DE8-8547-4ABC-B0DF-95E110FCF373}"/>
              </a:ext>
            </a:extLst>
          </p:cNvPr>
          <p:cNvSpPr>
            <a:spLocks noGrp="1"/>
          </p:cNvSpPr>
          <p:nvPr>
            <p:ph type="subTitle" idx="1"/>
          </p:nvPr>
        </p:nvSpPr>
        <p:spPr/>
        <p:txBody>
          <a:bodyPr/>
          <a:lstStyle/>
          <a:p>
            <a:r>
              <a:rPr lang="en-US" dirty="0"/>
              <a:t>Hannah Daley </a:t>
            </a:r>
          </a:p>
          <a:p>
            <a:endParaRPr lang="en-US" dirty="0"/>
          </a:p>
          <a:p>
            <a:r>
              <a:rPr lang="en-US" dirty="0"/>
              <a:t>Adapted from Justin Hicks</a:t>
            </a:r>
          </a:p>
        </p:txBody>
      </p:sp>
    </p:spTree>
    <p:extLst>
      <p:ext uri="{BB962C8B-B14F-4D97-AF65-F5344CB8AC3E}">
        <p14:creationId xmlns:p14="http://schemas.microsoft.com/office/powerpoint/2010/main" val="301443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EE181-1BD4-423B-82C3-4590F6416154}"/>
              </a:ext>
            </a:extLst>
          </p:cNvPr>
          <p:cNvSpPr>
            <a:spLocks noGrp="1"/>
          </p:cNvSpPr>
          <p:nvPr>
            <p:ph type="title"/>
          </p:nvPr>
        </p:nvSpPr>
        <p:spPr>
          <a:xfrm>
            <a:off x="838200" y="-178215"/>
            <a:ext cx="10515600" cy="1325563"/>
          </a:xfrm>
        </p:spPr>
        <p:txBody>
          <a:bodyPr/>
          <a:lstStyle/>
          <a:p>
            <a:pPr algn="ctr"/>
            <a:r>
              <a:rPr lang="en-US" b="1" dirty="0"/>
              <a:t>Aerosols</a:t>
            </a:r>
          </a:p>
        </p:txBody>
      </p:sp>
      <p:sp>
        <p:nvSpPr>
          <p:cNvPr id="3" name="Content Placeholder 2">
            <a:extLst>
              <a:ext uri="{FF2B5EF4-FFF2-40B4-BE49-F238E27FC236}">
                <a16:creationId xmlns:a16="http://schemas.microsoft.com/office/drawing/2014/main" id="{2F5CC08B-748B-46E4-9A1D-F7FB8A7FF7D7}"/>
              </a:ext>
            </a:extLst>
          </p:cNvPr>
          <p:cNvSpPr>
            <a:spLocks noGrp="1"/>
          </p:cNvSpPr>
          <p:nvPr>
            <p:ph idx="1"/>
          </p:nvPr>
        </p:nvSpPr>
        <p:spPr>
          <a:xfrm>
            <a:off x="702365" y="1147348"/>
            <a:ext cx="10651435" cy="5579517"/>
          </a:xfrm>
        </p:spPr>
        <p:txBody>
          <a:bodyPr>
            <a:normAutofit lnSpcReduction="10000"/>
          </a:bodyPr>
          <a:lstStyle/>
          <a:p>
            <a:r>
              <a:rPr lang="en-US" dirty="0"/>
              <a:t>Aerosols are solids or liquids suspended in the atmosphere</a:t>
            </a:r>
          </a:p>
          <a:p>
            <a:pPr lvl="1"/>
            <a:r>
              <a:rPr lang="en-US" dirty="0"/>
              <a:t>Can be natural (sea spray) or anthropogenic (soot)</a:t>
            </a:r>
          </a:p>
          <a:p>
            <a:endParaRPr lang="en-US" dirty="0"/>
          </a:p>
          <a:p>
            <a:r>
              <a:rPr lang="en-US" dirty="0"/>
              <a:t>Aerosols reflect and scatter incoming solar radiation	</a:t>
            </a:r>
          </a:p>
          <a:p>
            <a:pPr lvl="1"/>
            <a:r>
              <a:rPr lang="en-US" dirty="0"/>
              <a:t>Typically have a cooling effect on the surface (except for black carbon, which absorbs solar radiation)</a:t>
            </a:r>
          </a:p>
          <a:p>
            <a:endParaRPr lang="en-US" dirty="0"/>
          </a:p>
          <a:p>
            <a:r>
              <a:rPr lang="en-US" dirty="0"/>
              <a:t>Must account for feedbacks </a:t>
            </a:r>
            <a:r>
              <a:rPr lang="en-US" b="1" dirty="0"/>
              <a:t>AND</a:t>
            </a:r>
            <a:r>
              <a:rPr lang="en-US" dirty="0"/>
              <a:t> aerosols when determining how much anthropogenic activity has increased global temperatures</a:t>
            </a:r>
          </a:p>
          <a:p>
            <a:endParaRPr lang="en-US" dirty="0"/>
          </a:p>
          <a:p>
            <a:r>
              <a:rPr lang="en-US" dirty="0"/>
              <a:t>As we clean our air and decrease the amount of aerosols in the atmosphere, we may lose the cooling effect that aerosols provide (this is why research is important and proactivity is required)</a:t>
            </a:r>
          </a:p>
        </p:txBody>
      </p:sp>
      <p:sp>
        <p:nvSpPr>
          <p:cNvPr id="4" name="TextBox 3">
            <a:extLst>
              <a:ext uri="{FF2B5EF4-FFF2-40B4-BE49-F238E27FC236}">
                <a16:creationId xmlns:a16="http://schemas.microsoft.com/office/drawing/2014/main" id="{10221FC2-5CF1-4332-AF9A-BCAD6A3A02CD}"/>
              </a:ext>
            </a:extLst>
          </p:cNvPr>
          <p:cNvSpPr txBox="1"/>
          <p:nvPr/>
        </p:nvSpPr>
        <p:spPr>
          <a:xfrm>
            <a:off x="225288" y="331304"/>
            <a:ext cx="1139686" cy="461665"/>
          </a:xfrm>
          <a:prstGeom prst="rect">
            <a:avLst/>
          </a:prstGeom>
          <a:noFill/>
          <a:ln>
            <a:solidFill>
              <a:schemeClr val="tx1"/>
            </a:solidFill>
          </a:ln>
        </p:spPr>
        <p:txBody>
          <a:bodyPr wrap="square" rtlCol="0">
            <a:spAutoFit/>
          </a:bodyPr>
          <a:lstStyle/>
          <a:p>
            <a:r>
              <a:rPr lang="en-US" sz="2400" b="1" dirty="0"/>
              <a:t>#15-16</a:t>
            </a:r>
          </a:p>
        </p:txBody>
      </p:sp>
    </p:spTree>
    <p:extLst>
      <p:ext uri="{BB962C8B-B14F-4D97-AF65-F5344CB8AC3E}">
        <p14:creationId xmlns:p14="http://schemas.microsoft.com/office/powerpoint/2010/main" val="970293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8348D-ED3C-4802-8393-5A9392E349D9}"/>
              </a:ext>
            </a:extLst>
          </p:cNvPr>
          <p:cNvSpPr>
            <a:spLocks noGrp="1"/>
          </p:cNvSpPr>
          <p:nvPr>
            <p:ph type="title"/>
          </p:nvPr>
        </p:nvSpPr>
        <p:spPr>
          <a:xfrm>
            <a:off x="838200" y="-138458"/>
            <a:ext cx="10515600" cy="1325563"/>
          </a:xfrm>
        </p:spPr>
        <p:txBody>
          <a:bodyPr/>
          <a:lstStyle/>
          <a:p>
            <a:pPr algn="ctr"/>
            <a:r>
              <a:rPr lang="en-US" b="1" dirty="0"/>
              <a:t>Lab updates:</a:t>
            </a:r>
          </a:p>
        </p:txBody>
      </p:sp>
      <p:sp>
        <p:nvSpPr>
          <p:cNvPr id="3" name="Content Placeholder 2">
            <a:extLst>
              <a:ext uri="{FF2B5EF4-FFF2-40B4-BE49-F238E27FC236}">
                <a16:creationId xmlns:a16="http://schemas.microsoft.com/office/drawing/2014/main" id="{02CB07B2-8FE0-419C-BDF9-C283F02955AA}"/>
              </a:ext>
            </a:extLst>
          </p:cNvPr>
          <p:cNvSpPr>
            <a:spLocks noGrp="1"/>
          </p:cNvSpPr>
          <p:nvPr>
            <p:ph idx="1"/>
          </p:nvPr>
        </p:nvSpPr>
        <p:spPr>
          <a:xfrm>
            <a:off x="838200" y="1391478"/>
            <a:ext cx="10515600" cy="4785485"/>
          </a:xfrm>
        </p:spPr>
        <p:txBody>
          <a:bodyPr>
            <a:normAutofit/>
          </a:bodyPr>
          <a:lstStyle/>
          <a:p>
            <a:r>
              <a:rPr lang="en-US" dirty="0"/>
              <a:t>You will need a scientific calculator for lab this week. If you do not have one, use an online calculator (SHARING OF CALCULATORS WILL NOT BE ALLOWED)</a:t>
            </a:r>
          </a:p>
          <a:p>
            <a:r>
              <a:rPr lang="en-US" dirty="0"/>
              <a:t>Next week will spend sometime outside </a:t>
            </a:r>
          </a:p>
          <a:p>
            <a:r>
              <a:rPr lang="en-US" dirty="0"/>
              <a:t>No Final in AOSC201</a:t>
            </a:r>
          </a:p>
          <a:p>
            <a:r>
              <a:rPr lang="en-US" dirty="0"/>
              <a:t>No Extra Credit or curves (please see AOSC201 syllabus with any questions)</a:t>
            </a:r>
          </a:p>
          <a:p>
            <a:r>
              <a:rPr lang="en-US" dirty="0"/>
              <a:t>I will drop your lowest grade or your first missed lab. This has already been applied to your grade in ELMS.</a:t>
            </a:r>
          </a:p>
          <a:p>
            <a:pPr marL="0" indent="0">
              <a:buNone/>
            </a:pPr>
            <a:endParaRPr lang="en-US" dirty="0"/>
          </a:p>
        </p:txBody>
      </p:sp>
    </p:spTree>
    <p:extLst>
      <p:ext uri="{BB962C8B-B14F-4D97-AF65-F5344CB8AC3E}">
        <p14:creationId xmlns:p14="http://schemas.microsoft.com/office/powerpoint/2010/main" val="213737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1981B-51F8-4B99-B2BF-79BE5D8F949D}"/>
              </a:ext>
            </a:extLst>
          </p:cNvPr>
          <p:cNvSpPr>
            <a:spLocks noGrp="1"/>
          </p:cNvSpPr>
          <p:nvPr>
            <p:ph type="title"/>
          </p:nvPr>
        </p:nvSpPr>
        <p:spPr>
          <a:xfrm>
            <a:off x="838200" y="-112126"/>
            <a:ext cx="10515600" cy="1325563"/>
          </a:xfrm>
        </p:spPr>
        <p:txBody>
          <a:bodyPr/>
          <a:lstStyle/>
          <a:p>
            <a:pPr algn="ctr"/>
            <a:r>
              <a:rPr lang="en-US" b="1" dirty="0"/>
              <a:t>Stefan-Boltzmann Law</a:t>
            </a:r>
          </a:p>
        </p:txBody>
      </p:sp>
      <p:sp>
        <p:nvSpPr>
          <p:cNvPr id="3" name="Content Placeholder 2">
            <a:extLst>
              <a:ext uri="{FF2B5EF4-FFF2-40B4-BE49-F238E27FC236}">
                <a16:creationId xmlns:a16="http://schemas.microsoft.com/office/drawing/2014/main" id="{5BBF251C-B16D-4DAF-88C8-1F5895896B2F}"/>
              </a:ext>
            </a:extLst>
          </p:cNvPr>
          <p:cNvSpPr>
            <a:spLocks noGrp="1"/>
          </p:cNvSpPr>
          <p:nvPr>
            <p:ph idx="1"/>
          </p:nvPr>
        </p:nvSpPr>
        <p:spPr>
          <a:xfrm>
            <a:off x="838200" y="1505341"/>
            <a:ext cx="10515600" cy="4802003"/>
          </a:xfrm>
        </p:spPr>
        <p:txBody>
          <a:bodyPr>
            <a:normAutofit/>
          </a:bodyPr>
          <a:lstStyle/>
          <a:p>
            <a:pPr marL="0" indent="0" algn="ctr">
              <a:buNone/>
            </a:pPr>
            <a:r>
              <a:rPr lang="en-US" sz="3600" b="1" dirty="0"/>
              <a:t>E = </a:t>
            </a:r>
            <a:r>
              <a:rPr lang="el-GR" sz="3600" b="1" dirty="0"/>
              <a:t>σ</a:t>
            </a:r>
            <a:r>
              <a:rPr lang="en-US" sz="3600" b="1" dirty="0"/>
              <a:t>AT</a:t>
            </a:r>
            <a:r>
              <a:rPr lang="en-US" sz="3600" b="1" baseline="30000" dirty="0"/>
              <a:t>4</a:t>
            </a:r>
            <a:endParaRPr lang="en-US" dirty="0"/>
          </a:p>
          <a:p>
            <a:r>
              <a:rPr lang="en-US" dirty="0"/>
              <a:t>Relates the energy given off by an object to the temperature of the object</a:t>
            </a:r>
          </a:p>
          <a:p>
            <a:r>
              <a:rPr lang="en-US" dirty="0"/>
              <a:t>E = energy, σ = Boltzmann constant, A = area (in the case of this lab, the area of Earth), T = temperature</a:t>
            </a:r>
          </a:p>
          <a:p>
            <a:r>
              <a:rPr lang="en-US" dirty="0"/>
              <a:t>We can substitute the amount of solar energy striking earth for energy (E) </a:t>
            </a:r>
          </a:p>
          <a:p>
            <a:pPr marL="0" indent="0" algn="ctr">
              <a:buNone/>
            </a:pPr>
            <a:r>
              <a:rPr lang="en-US" b="1" dirty="0"/>
              <a:t>SπR</a:t>
            </a:r>
            <a:r>
              <a:rPr lang="en-US" b="1" baseline="-25000" dirty="0"/>
              <a:t>e</a:t>
            </a:r>
            <a:r>
              <a:rPr lang="en-US" b="1" baseline="30000" dirty="0"/>
              <a:t>2</a:t>
            </a:r>
            <a:r>
              <a:rPr lang="en-US" b="1" dirty="0"/>
              <a:t> = </a:t>
            </a:r>
            <a:r>
              <a:rPr lang="el-GR" b="1" dirty="0"/>
              <a:t>σ</a:t>
            </a:r>
            <a:r>
              <a:rPr lang="en-US" b="1" dirty="0"/>
              <a:t>AT</a:t>
            </a:r>
            <a:r>
              <a:rPr lang="en-US" b="1" baseline="30000" dirty="0"/>
              <a:t>4</a:t>
            </a:r>
          </a:p>
          <a:p>
            <a:r>
              <a:rPr lang="en-US" dirty="0"/>
              <a:t>Where S is the solar constant (what is emitted by the sun) and R</a:t>
            </a:r>
            <a:r>
              <a:rPr lang="en-US" baseline="-25000" dirty="0"/>
              <a:t>e</a:t>
            </a:r>
            <a:r>
              <a:rPr lang="en-US" dirty="0"/>
              <a:t> is the radius of the Earth</a:t>
            </a:r>
          </a:p>
          <a:p>
            <a:endParaRPr lang="en-US" dirty="0"/>
          </a:p>
        </p:txBody>
      </p:sp>
      <p:sp>
        <p:nvSpPr>
          <p:cNvPr id="4" name="TextBox 3">
            <a:extLst>
              <a:ext uri="{FF2B5EF4-FFF2-40B4-BE49-F238E27FC236}">
                <a16:creationId xmlns:a16="http://schemas.microsoft.com/office/drawing/2014/main" id="{61D49238-55B1-4B03-BE40-688A1BC82605}"/>
              </a:ext>
            </a:extLst>
          </p:cNvPr>
          <p:cNvSpPr txBox="1"/>
          <p:nvPr/>
        </p:nvSpPr>
        <p:spPr>
          <a:xfrm>
            <a:off x="225288" y="331304"/>
            <a:ext cx="980660" cy="461665"/>
          </a:xfrm>
          <a:prstGeom prst="rect">
            <a:avLst/>
          </a:prstGeom>
          <a:noFill/>
          <a:ln>
            <a:solidFill>
              <a:schemeClr val="tx1"/>
            </a:solidFill>
          </a:ln>
        </p:spPr>
        <p:txBody>
          <a:bodyPr wrap="square" rtlCol="0">
            <a:spAutoFit/>
          </a:bodyPr>
          <a:lstStyle/>
          <a:p>
            <a:r>
              <a:rPr lang="en-US" sz="2400" b="1" dirty="0"/>
              <a:t>#1+2</a:t>
            </a:r>
          </a:p>
        </p:txBody>
      </p:sp>
    </p:spTree>
    <p:extLst>
      <p:ext uri="{BB962C8B-B14F-4D97-AF65-F5344CB8AC3E}">
        <p14:creationId xmlns:p14="http://schemas.microsoft.com/office/powerpoint/2010/main" val="2339067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3B86A-13DB-4AFE-8D7F-46A40E9C8779}"/>
              </a:ext>
            </a:extLst>
          </p:cNvPr>
          <p:cNvSpPr>
            <a:spLocks noGrp="1"/>
          </p:cNvSpPr>
          <p:nvPr>
            <p:ph type="title"/>
          </p:nvPr>
        </p:nvSpPr>
        <p:spPr>
          <a:xfrm>
            <a:off x="838200" y="-138458"/>
            <a:ext cx="10515600" cy="1325563"/>
          </a:xfrm>
        </p:spPr>
        <p:txBody>
          <a:bodyPr/>
          <a:lstStyle/>
          <a:p>
            <a:pPr algn="ctr"/>
            <a:r>
              <a:rPr lang="en-US" b="1" dirty="0"/>
              <a:t>Albedo</a:t>
            </a:r>
          </a:p>
        </p:txBody>
      </p:sp>
      <p:sp>
        <p:nvSpPr>
          <p:cNvPr id="3" name="Content Placeholder 2">
            <a:extLst>
              <a:ext uri="{FF2B5EF4-FFF2-40B4-BE49-F238E27FC236}">
                <a16:creationId xmlns:a16="http://schemas.microsoft.com/office/drawing/2014/main" id="{432A53D5-FEA4-4F33-9E99-E953F0DC35E6}"/>
              </a:ext>
            </a:extLst>
          </p:cNvPr>
          <p:cNvSpPr>
            <a:spLocks noGrp="1"/>
          </p:cNvSpPr>
          <p:nvPr>
            <p:ph idx="1"/>
          </p:nvPr>
        </p:nvSpPr>
        <p:spPr>
          <a:xfrm>
            <a:off x="838200" y="1457032"/>
            <a:ext cx="10515600" cy="5163508"/>
          </a:xfrm>
        </p:spPr>
        <p:txBody>
          <a:bodyPr/>
          <a:lstStyle/>
          <a:p>
            <a:r>
              <a:rPr lang="en-US" dirty="0"/>
              <a:t>An object’s albedo is equivalent to the amount of sunlight it reflects (as a percentage of total sunlight it interacts with)</a:t>
            </a:r>
          </a:p>
          <a:p>
            <a:r>
              <a:rPr lang="en-US" dirty="0"/>
              <a:t>Objects with high albedo (~1) reflect a lot of solar radiation</a:t>
            </a:r>
          </a:p>
          <a:p>
            <a:r>
              <a:rPr lang="en-US" dirty="0"/>
              <a:t>Objects with low albedos (~0) absorb a lot of solar radiation</a:t>
            </a:r>
          </a:p>
          <a:p>
            <a:endParaRPr lang="en-US" dirty="0"/>
          </a:p>
          <a:p>
            <a:r>
              <a:rPr lang="en-US" dirty="0"/>
              <a:t>A planet’s albedo can affect its temperature</a:t>
            </a:r>
          </a:p>
          <a:p>
            <a:pPr lvl="1"/>
            <a:r>
              <a:rPr lang="en-US" dirty="0"/>
              <a:t>Just because a planet is close to the sun doesn’t mean it is hot </a:t>
            </a:r>
            <a:r>
              <a:rPr lang="en-US" dirty="0">
                <a:sym typeface="Wingdings" panose="05000000000000000000" pitchFamily="2" charset="2"/>
              </a:rPr>
              <a:t> it could have a large albedo and instead heats up due to a thick, greenhouse gas-laden atmosphere</a:t>
            </a:r>
          </a:p>
          <a:p>
            <a:pPr lvl="1"/>
            <a:endParaRPr lang="en-US" dirty="0">
              <a:sym typeface="Wingdings" panose="05000000000000000000" pitchFamily="2" charset="2"/>
            </a:endParaRPr>
          </a:p>
          <a:p>
            <a:r>
              <a:rPr lang="en-US" dirty="0">
                <a:sym typeface="Wingdings" panose="05000000000000000000" pitchFamily="2" charset="2"/>
              </a:rPr>
              <a:t>If albedo = α, then the absorption of an object is equal to 1-</a:t>
            </a:r>
            <a:r>
              <a:rPr lang="el-GR" dirty="0">
                <a:sym typeface="Wingdings" panose="05000000000000000000" pitchFamily="2" charset="2"/>
              </a:rPr>
              <a:t>α</a:t>
            </a:r>
            <a:endParaRPr lang="en-US" dirty="0"/>
          </a:p>
        </p:txBody>
      </p:sp>
      <p:sp>
        <p:nvSpPr>
          <p:cNvPr id="4" name="TextBox 3">
            <a:extLst>
              <a:ext uri="{FF2B5EF4-FFF2-40B4-BE49-F238E27FC236}">
                <a16:creationId xmlns:a16="http://schemas.microsoft.com/office/drawing/2014/main" id="{FDC15F03-7AAB-4565-A393-EDE65E05A371}"/>
              </a:ext>
            </a:extLst>
          </p:cNvPr>
          <p:cNvSpPr txBox="1"/>
          <p:nvPr/>
        </p:nvSpPr>
        <p:spPr>
          <a:xfrm>
            <a:off x="225288" y="331304"/>
            <a:ext cx="612912" cy="461665"/>
          </a:xfrm>
          <a:prstGeom prst="rect">
            <a:avLst/>
          </a:prstGeom>
          <a:noFill/>
          <a:ln>
            <a:solidFill>
              <a:schemeClr val="tx1"/>
            </a:solidFill>
          </a:ln>
        </p:spPr>
        <p:txBody>
          <a:bodyPr wrap="square" rtlCol="0">
            <a:spAutoFit/>
          </a:bodyPr>
          <a:lstStyle/>
          <a:p>
            <a:r>
              <a:rPr lang="en-US" sz="2400" b="1" dirty="0"/>
              <a:t>#3</a:t>
            </a:r>
          </a:p>
        </p:txBody>
      </p:sp>
    </p:spTree>
    <p:extLst>
      <p:ext uri="{BB962C8B-B14F-4D97-AF65-F5344CB8AC3E}">
        <p14:creationId xmlns:p14="http://schemas.microsoft.com/office/powerpoint/2010/main" val="762063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albedo sun">
            <a:extLst>
              <a:ext uri="{FF2B5EF4-FFF2-40B4-BE49-F238E27FC236}">
                <a16:creationId xmlns:a16="http://schemas.microsoft.com/office/drawing/2014/main" id="{B43A0B39-5DC5-4CE6-870A-320D5EE108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1250" y="1233487"/>
            <a:ext cx="7429500" cy="439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609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57D9E-ACB5-47D1-9263-30F3C2DCF42D}"/>
              </a:ext>
            </a:extLst>
          </p:cNvPr>
          <p:cNvSpPr>
            <a:spLocks noGrp="1"/>
          </p:cNvSpPr>
          <p:nvPr>
            <p:ph type="title"/>
          </p:nvPr>
        </p:nvSpPr>
        <p:spPr>
          <a:xfrm>
            <a:off x="838200" y="-111953"/>
            <a:ext cx="10515600" cy="1325563"/>
          </a:xfrm>
        </p:spPr>
        <p:txBody>
          <a:bodyPr/>
          <a:lstStyle/>
          <a:p>
            <a:pPr algn="ctr"/>
            <a:r>
              <a:rPr lang="en-US" b="1" dirty="0"/>
              <a:t>Effective Temperature</a:t>
            </a:r>
          </a:p>
        </p:txBody>
      </p:sp>
      <p:sp>
        <p:nvSpPr>
          <p:cNvPr id="3" name="Content Placeholder 2">
            <a:extLst>
              <a:ext uri="{FF2B5EF4-FFF2-40B4-BE49-F238E27FC236}">
                <a16:creationId xmlns:a16="http://schemas.microsoft.com/office/drawing/2014/main" id="{A09AAA25-5FE5-4142-B6CE-10D2623FEA74}"/>
              </a:ext>
            </a:extLst>
          </p:cNvPr>
          <p:cNvSpPr>
            <a:spLocks noGrp="1"/>
          </p:cNvSpPr>
          <p:nvPr>
            <p:ph idx="1"/>
          </p:nvPr>
        </p:nvSpPr>
        <p:spPr/>
        <p:txBody>
          <a:bodyPr/>
          <a:lstStyle/>
          <a:p>
            <a:r>
              <a:rPr lang="en-US" dirty="0"/>
              <a:t>We can find the temperature we’d expect a planet to have (assuming it has no atmosphere) by taking into account its albedo </a:t>
            </a:r>
            <a:r>
              <a:rPr lang="en-US" dirty="0">
                <a:sym typeface="Wingdings" panose="05000000000000000000" pitchFamily="2" charset="2"/>
              </a:rPr>
              <a:t> this temperature is called the </a:t>
            </a:r>
            <a:r>
              <a:rPr lang="en-US" b="1" dirty="0">
                <a:sym typeface="Wingdings" panose="05000000000000000000" pitchFamily="2" charset="2"/>
              </a:rPr>
              <a:t>effective temperature</a:t>
            </a:r>
          </a:p>
          <a:p>
            <a:endParaRPr lang="en-US" b="1" dirty="0">
              <a:sym typeface="Wingdings" panose="05000000000000000000" pitchFamily="2" charset="2"/>
            </a:endParaRPr>
          </a:p>
          <a:p>
            <a:r>
              <a:rPr lang="en-US" dirty="0">
                <a:sym typeface="Wingdings" panose="05000000000000000000" pitchFamily="2" charset="2"/>
              </a:rPr>
              <a:t>We can find this temperature by rearranging the Stefan-Boltzmann law (#2) and using the </a:t>
            </a:r>
            <a:r>
              <a:rPr lang="en-US" b="1" dirty="0">
                <a:sym typeface="Wingdings" panose="05000000000000000000" pitchFamily="2" charset="2"/>
              </a:rPr>
              <a:t>surface-absorbed </a:t>
            </a:r>
            <a:r>
              <a:rPr lang="en-US" dirty="0">
                <a:sym typeface="Wingdings" panose="05000000000000000000" pitchFamily="2" charset="2"/>
              </a:rPr>
              <a:t>radiation in place of S, the solar constant</a:t>
            </a:r>
          </a:p>
          <a:p>
            <a:pPr lvl="1"/>
            <a:r>
              <a:rPr lang="en-US" dirty="0">
                <a:sym typeface="Wingdings" panose="05000000000000000000" pitchFamily="2" charset="2"/>
              </a:rPr>
              <a:t>Hint: S is the solar radiation that makes it to earth, but we want to find the amount of solar radiation that is </a:t>
            </a:r>
            <a:r>
              <a:rPr lang="en-US" b="1" dirty="0">
                <a:sym typeface="Wingdings" panose="05000000000000000000" pitchFamily="2" charset="2"/>
              </a:rPr>
              <a:t>absorbed</a:t>
            </a:r>
            <a:r>
              <a:rPr lang="en-US" dirty="0">
                <a:sym typeface="Wingdings" panose="05000000000000000000" pitchFamily="2" charset="2"/>
              </a:rPr>
              <a:t> by the earth</a:t>
            </a:r>
          </a:p>
          <a:p>
            <a:pPr lvl="1"/>
            <a:r>
              <a:rPr lang="en-US" dirty="0">
                <a:sym typeface="Wingdings" panose="05000000000000000000" pitchFamily="2" charset="2"/>
              </a:rPr>
              <a:t>Must take albedo into account</a:t>
            </a:r>
            <a:endParaRPr lang="en-US" dirty="0"/>
          </a:p>
        </p:txBody>
      </p:sp>
      <p:sp>
        <p:nvSpPr>
          <p:cNvPr id="4" name="TextBox 3">
            <a:extLst>
              <a:ext uri="{FF2B5EF4-FFF2-40B4-BE49-F238E27FC236}">
                <a16:creationId xmlns:a16="http://schemas.microsoft.com/office/drawing/2014/main" id="{E859C082-8D40-439D-B9BC-D7D27E11BED5}"/>
              </a:ext>
            </a:extLst>
          </p:cNvPr>
          <p:cNvSpPr txBox="1"/>
          <p:nvPr/>
        </p:nvSpPr>
        <p:spPr>
          <a:xfrm>
            <a:off x="225288" y="331304"/>
            <a:ext cx="612912" cy="461665"/>
          </a:xfrm>
          <a:prstGeom prst="rect">
            <a:avLst/>
          </a:prstGeom>
          <a:noFill/>
          <a:ln>
            <a:solidFill>
              <a:schemeClr val="tx1"/>
            </a:solidFill>
          </a:ln>
        </p:spPr>
        <p:txBody>
          <a:bodyPr wrap="square" rtlCol="0">
            <a:spAutoFit/>
          </a:bodyPr>
          <a:lstStyle/>
          <a:p>
            <a:r>
              <a:rPr lang="en-US" sz="2400" b="1" dirty="0"/>
              <a:t>#3</a:t>
            </a:r>
          </a:p>
        </p:txBody>
      </p:sp>
    </p:spTree>
    <p:extLst>
      <p:ext uri="{BB962C8B-B14F-4D97-AF65-F5344CB8AC3E}">
        <p14:creationId xmlns:p14="http://schemas.microsoft.com/office/powerpoint/2010/main" val="4088350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5754C-7AA3-44D1-BD32-DC2E70ACD56E}"/>
              </a:ext>
            </a:extLst>
          </p:cNvPr>
          <p:cNvSpPr>
            <a:spLocks noGrp="1"/>
          </p:cNvSpPr>
          <p:nvPr>
            <p:ph type="title"/>
          </p:nvPr>
        </p:nvSpPr>
        <p:spPr>
          <a:xfrm>
            <a:off x="838200" y="-231223"/>
            <a:ext cx="10515600" cy="1325563"/>
          </a:xfrm>
        </p:spPr>
        <p:txBody>
          <a:bodyPr/>
          <a:lstStyle/>
          <a:p>
            <a:pPr algn="ctr"/>
            <a:r>
              <a:rPr lang="en-US" b="1" dirty="0"/>
              <a:t>Greenhouse Gases</a:t>
            </a:r>
          </a:p>
        </p:txBody>
      </p:sp>
      <p:sp>
        <p:nvSpPr>
          <p:cNvPr id="3" name="Content Placeholder 2">
            <a:extLst>
              <a:ext uri="{FF2B5EF4-FFF2-40B4-BE49-F238E27FC236}">
                <a16:creationId xmlns:a16="http://schemas.microsoft.com/office/drawing/2014/main" id="{2ECC07C3-0217-4EEF-ACB7-5E207D03638F}"/>
              </a:ext>
            </a:extLst>
          </p:cNvPr>
          <p:cNvSpPr>
            <a:spLocks noGrp="1"/>
          </p:cNvSpPr>
          <p:nvPr>
            <p:ph idx="1"/>
          </p:nvPr>
        </p:nvSpPr>
        <p:spPr>
          <a:xfrm>
            <a:off x="232730" y="1539863"/>
            <a:ext cx="6827289" cy="5201178"/>
          </a:xfrm>
        </p:spPr>
        <p:txBody>
          <a:bodyPr>
            <a:noAutofit/>
          </a:bodyPr>
          <a:lstStyle/>
          <a:p>
            <a:r>
              <a:rPr lang="en-US" dirty="0"/>
              <a:t>A planet’s temperature is factored by distance from the sun, albedo, thickness of atmosphere, composition of atmosphere (GHG)</a:t>
            </a:r>
            <a:endParaRPr lang="en-US" sz="2800" dirty="0"/>
          </a:p>
          <a:p>
            <a:r>
              <a:rPr lang="en-US" dirty="0"/>
              <a:t>Greenhouse gases absorb infrared radiation, warming the atmosphere</a:t>
            </a:r>
          </a:p>
          <a:p>
            <a:pPr lvl="1"/>
            <a:r>
              <a:rPr lang="en-US" dirty="0"/>
              <a:t>Common greenhouse gases: carbon dioxide, nitrous oxide, trop. ozone, CFCs and HFCs, methane, </a:t>
            </a:r>
            <a:r>
              <a:rPr lang="en-US" dirty="0" err="1"/>
              <a:t>etc</a:t>
            </a:r>
            <a:endParaRPr lang="en-US" dirty="0"/>
          </a:p>
          <a:p>
            <a:pPr lvl="1"/>
            <a:r>
              <a:rPr lang="en-US" dirty="0"/>
              <a:t>We can compute how much radiation these gases absorb (radiative forcing), as well as their effect on average global temperatures</a:t>
            </a:r>
          </a:p>
        </p:txBody>
      </p:sp>
      <p:pic>
        <p:nvPicPr>
          <p:cNvPr id="2050" name="Picture 2" descr="Image result for radiative forcing of co2">
            <a:extLst>
              <a:ext uri="{FF2B5EF4-FFF2-40B4-BE49-F238E27FC236}">
                <a16:creationId xmlns:a16="http://schemas.microsoft.com/office/drawing/2014/main" id="{45738725-1196-402A-AFA1-C8985555E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0901" y="1539863"/>
            <a:ext cx="4828369" cy="513738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7E4787B-7FA3-4166-88F5-2B79115FF1EF}"/>
              </a:ext>
            </a:extLst>
          </p:cNvPr>
          <p:cNvSpPr txBox="1"/>
          <p:nvPr/>
        </p:nvSpPr>
        <p:spPr>
          <a:xfrm>
            <a:off x="225288" y="331304"/>
            <a:ext cx="980660" cy="461665"/>
          </a:xfrm>
          <a:prstGeom prst="rect">
            <a:avLst/>
          </a:prstGeom>
          <a:noFill/>
          <a:ln>
            <a:solidFill>
              <a:schemeClr val="tx1"/>
            </a:solidFill>
          </a:ln>
        </p:spPr>
        <p:txBody>
          <a:bodyPr wrap="square" rtlCol="0">
            <a:spAutoFit/>
          </a:bodyPr>
          <a:lstStyle/>
          <a:p>
            <a:r>
              <a:rPr lang="en-US" sz="2400" b="1" dirty="0"/>
              <a:t>#5-11</a:t>
            </a:r>
          </a:p>
        </p:txBody>
      </p:sp>
    </p:spTree>
    <p:extLst>
      <p:ext uri="{BB962C8B-B14F-4D97-AF65-F5344CB8AC3E}">
        <p14:creationId xmlns:p14="http://schemas.microsoft.com/office/powerpoint/2010/main" val="404903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118F0-82E8-4FEA-8DE3-16FB19BB052E}"/>
              </a:ext>
            </a:extLst>
          </p:cNvPr>
          <p:cNvSpPr>
            <a:spLocks noGrp="1"/>
          </p:cNvSpPr>
          <p:nvPr>
            <p:ph type="title"/>
          </p:nvPr>
        </p:nvSpPr>
        <p:spPr>
          <a:xfrm>
            <a:off x="838200" y="-175661"/>
            <a:ext cx="10515600" cy="1325563"/>
          </a:xfrm>
        </p:spPr>
        <p:txBody>
          <a:bodyPr/>
          <a:lstStyle/>
          <a:p>
            <a:pPr algn="ctr"/>
            <a:r>
              <a:rPr lang="en-US" b="1" dirty="0"/>
              <a:t>Climate feedbacks</a:t>
            </a:r>
          </a:p>
        </p:txBody>
      </p:sp>
      <p:sp>
        <p:nvSpPr>
          <p:cNvPr id="3" name="Content Placeholder 2">
            <a:extLst>
              <a:ext uri="{FF2B5EF4-FFF2-40B4-BE49-F238E27FC236}">
                <a16:creationId xmlns:a16="http://schemas.microsoft.com/office/drawing/2014/main" id="{6FC07D01-1EAF-4831-8791-7DDB93D26145}"/>
              </a:ext>
            </a:extLst>
          </p:cNvPr>
          <p:cNvSpPr>
            <a:spLocks noGrp="1"/>
          </p:cNvSpPr>
          <p:nvPr>
            <p:ph idx="1"/>
          </p:nvPr>
        </p:nvSpPr>
        <p:spPr>
          <a:xfrm>
            <a:off x="397565" y="1375144"/>
            <a:ext cx="5698435" cy="5401340"/>
          </a:xfrm>
        </p:spPr>
        <p:txBody>
          <a:bodyPr>
            <a:normAutofit/>
          </a:bodyPr>
          <a:lstStyle/>
          <a:p>
            <a:r>
              <a:rPr lang="en-US" dirty="0"/>
              <a:t>Change in the climate which has an effect that then causes further climatic change</a:t>
            </a:r>
          </a:p>
          <a:p>
            <a:r>
              <a:rPr lang="en-US" dirty="0"/>
              <a:t>Ex: ice-albedo feedback</a:t>
            </a:r>
          </a:p>
          <a:p>
            <a:pPr lvl="1"/>
            <a:r>
              <a:rPr lang="en-US" dirty="0"/>
              <a:t>Increasing temperatures increases the rate at which ice melts </a:t>
            </a:r>
            <a:r>
              <a:rPr lang="en-US" dirty="0">
                <a:sym typeface="Wingdings" panose="05000000000000000000" pitchFamily="2" charset="2"/>
              </a:rPr>
              <a:t> exposes more ocean water (albedo decreases)  oceans warm  more ice melts</a:t>
            </a:r>
          </a:p>
          <a:p>
            <a:r>
              <a:rPr lang="en-US" dirty="0">
                <a:sym typeface="Wingdings" panose="05000000000000000000" pitchFamily="2" charset="2"/>
              </a:rPr>
              <a:t>Need to account for these feedbacks in order to determine how much GHG have actually raised global temperatures</a:t>
            </a:r>
          </a:p>
        </p:txBody>
      </p:sp>
      <p:pic>
        <p:nvPicPr>
          <p:cNvPr id="3074" name="Picture 2" descr="Image result for climate feedback">
            <a:extLst>
              <a:ext uri="{FF2B5EF4-FFF2-40B4-BE49-F238E27FC236}">
                <a16:creationId xmlns:a16="http://schemas.microsoft.com/office/drawing/2014/main" id="{40C9E3AE-7A44-407B-94DC-6797168F28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375143"/>
            <a:ext cx="6203719" cy="37355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DFD66355-E5D4-409D-939B-60711DA900BE}"/>
              </a:ext>
            </a:extLst>
          </p:cNvPr>
          <p:cNvSpPr txBox="1"/>
          <p:nvPr/>
        </p:nvSpPr>
        <p:spPr>
          <a:xfrm>
            <a:off x="225287" y="331304"/>
            <a:ext cx="1192695" cy="461665"/>
          </a:xfrm>
          <a:prstGeom prst="rect">
            <a:avLst/>
          </a:prstGeom>
          <a:noFill/>
          <a:ln>
            <a:solidFill>
              <a:schemeClr val="tx1"/>
            </a:solidFill>
          </a:ln>
        </p:spPr>
        <p:txBody>
          <a:bodyPr wrap="square" rtlCol="0">
            <a:spAutoFit/>
          </a:bodyPr>
          <a:lstStyle/>
          <a:p>
            <a:r>
              <a:rPr lang="en-US" sz="2400" b="1" dirty="0"/>
              <a:t>#12-15</a:t>
            </a:r>
          </a:p>
        </p:txBody>
      </p:sp>
    </p:spTree>
    <p:extLst>
      <p:ext uri="{BB962C8B-B14F-4D97-AF65-F5344CB8AC3E}">
        <p14:creationId xmlns:p14="http://schemas.microsoft.com/office/powerpoint/2010/main" val="1086619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9E23A-8E29-4E92-B247-4B4F5285DDC1}"/>
              </a:ext>
            </a:extLst>
          </p:cNvPr>
          <p:cNvSpPr>
            <a:spLocks noGrp="1"/>
          </p:cNvSpPr>
          <p:nvPr>
            <p:ph type="title"/>
          </p:nvPr>
        </p:nvSpPr>
        <p:spPr>
          <a:xfrm>
            <a:off x="838200" y="-166565"/>
            <a:ext cx="10515600" cy="1325563"/>
          </a:xfrm>
        </p:spPr>
        <p:txBody>
          <a:bodyPr/>
          <a:lstStyle/>
          <a:p>
            <a:pPr algn="ctr"/>
            <a:r>
              <a:rPr lang="en-US" b="1" dirty="0"/>
              <a:t>Aerosols</a:t>
            </a:r>
          </a:p>
        </p:txBody>
      </p:sp>
      <p:pic>
        <p:nvPicPr>
          <p:cNvPr id="4" name="Picture 2" descr="Image result for radiative forcing of co2">
            <a:extLst>
              <a:ext uri="{FF2B5EF4-FFF2-40B4-BE49-F238E27FC236}">
                <a16:creationId xmlns:a16="http://schemas.microsoft.com/office/drawing/2014/main" id="{64D949D5-2F3E-4128-A200-D5E581FE14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3157" y="1276262"/>
            <a:ext cx="5076114" cy="540098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Scattering of sunlight by atmospheric particles">
            <a:extLst>
              <a:ext uri="{FF2B5EF4-FFF2-40B4-BE49-F238E27FC236}">
                <a16:creationId xmlns:a16="http://schemas.microsoft.com/office/drawing/2014/main" id="{8D8C062B-452A-4348-9ACB-9A611E0756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5805" y="1823061"/>
            <a:ext cx="6337351" cy="37163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1100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504</Words>
  <Application>Microsoft Office PowerPoint</Application>
  <PresentationFormat>Widescreen</PresentationFormat>
  <Paragraphs>59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Lab 12: Climate</vt:lpstr>
      <vt:lpstr>Lab updates:</vt:lpstr>
      <vt:lpstr>Stefan-Boltzmann Law</vt:lpstr>
      <vt:lpstr>Albedo</vt:lpstr>
      <vt:lpstr>PowerPoint Presentation</vt:lpstr>
      <vt:lpstr>Effective Temperature</vt:lpstr>
      <vt:lpstr>Greenhouse Gases</vt:lpstr>
      <vt:lpstr>Climate feedbacks</vt:lpstr>
      <vt:lpstr>Aerosols</vt:lpstr>
      <vt:lpstr>Aerosols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12 Lab: Climate</dc:title>
  <dc:creator>Justin Hicks</dc:creator>
  <cp:lastModifiedBy>Hannah Daley</cp:lastModifiedBy>
  <cp:revision>12</cp:revision>
  <dcterms:created xsi:type="dcterms:W3CDTF">2018-11-13T01:40:19Z</dcterms:created>
  <dcterms:modified xsi:type="dcterms:W3CDTF">2019-04-15T14:13:35Z</dcterms:modified>
</cp:coreProperties>
</file>